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333" r:id="rId3"/>
    <p:sldId id="342" r:id="rId4"/>
    <p:sldId id="334" r:id="rId5"/>
    <p:sldId id="335" r:id="rId6"/>
    <p:sldId id="262" r:id="rId7"/>
    <p:sldId id="268" r:id="rId8"/>
    <p:sldId id="327" r:id="rId9"/>
    <p:sldId id="336" r:id="rId10"/>
    <p:sldId id="338" r:id="rId11"/>
    <p:sldId id="339" r:id="rId12"/>
    <p:sldId id="340" r:id="rId13"/>
    <p:sldId id="341" r:id="rId14"/>
    <p:sldId id="343" r:id="rId15"/>
    <p:sldId id="32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11" autoAdjust="0"/>
  </p:normalViewPr>
  <p:slideViewPr>
    <p:cSldViewPr snapToGrid="0">
      <p:cViewPr>
        <p:scale>
          <a:sx n="90" d="100"/>
          <a:sy n="90" d="100"/>
        </p:scale>
        <p:origin x="-756" y="36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smtClean="0"/>
              <a:t>Bratislava - Best Value, 7. 11. 2017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Bratislava - Best Value, 7. 11. 2017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Bratislava - Best Value, 7. 11. 2017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Bratislava - Best Value, 7. 11. 2017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Bratislava - Best Value, 7. 11. 2017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Bratislava - Best Value, 7. 11. 2017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Bratislava - Best Value, 7. 11. 2017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Bratislava - Best Value, 7. 11. 2017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Bratislava - Best Value, 7. 11.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Bratislava - Best Value, 7. 11. 2017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Bratislava - Best Value, 7. 11. 2017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smtClean="0"/>
              <a:t>Bratislava - Best Value, 7. 11. 2017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hadas@rect.muni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internal_market/scoreboard/performance_per_policy_area/public_procurement/index_en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zakazky.muni.cz/contract_display_3527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zakazky.muni.cz/contract_display_4405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altLang="cs-CZ" dirty="0" smtClean="0">
                <a:solidFill>
                  <a:srgbClr val="002060"/>
                </a:solidFill>
              </a:rPr>
              <a:t>Hodnocení nejen na cenu – praktické zkušenosti</a:t>
            </a:r>
            <a:endParaRPr lang="cs-CZ" alt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dirty="0" smtClean="0"/>
              <a:t>Bratislava - Best Value, 7. 11. 2017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79894"/>
            <a:ext cx="8086635" cy="419819"/>
          </a:xfrm>
        </p:spPr>
        <p:txBody>
          <a:bodyPr/>
          <a:lstStyle/>
          <a:p>
            <a:r>
              <a:rPr lang="cs-CZ" dirty="0" smtClean="0"/>
              <a:t>Hodnocení koncepce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00996"/>
            <a:ext cx="8082321" cy="4873926"/>
          </a:xfrm>
        </p:spPr>
        <p:txBody>
          <a:bodyPr/>
          <a:lstStyle/>
          <a:p>
            <a:r>
              <a:rPr lang="cs-CZ" sz="2200" dirty="0" smtClean="0"/>
              <a:t>Koncepce představuje podrobný </a:t>
            </a:r>
            <a:r>
              <a:rPr lang="cs-CZ" sz="2200" dirty="0"/>
              <a:t>popis způsobu poskytování s</a:t>
            </a:r>
            <a:r>
              <a:rPr lang="cs-CZ" sz="2200" dirty="0" smtClean="0"/>
              <a:t>lužeb </a:t>
            </a:r>
          </a:p>
          <a:p>
            <a:r>
              <a:rPr lang="cs-CZ" sz="2200" dirty="0" smtClean="0"/>
              <a:t>Koncepce vybraného </a:t>
            </a:r>
            <a:r>
              <a:rPr lang="cs-CZ" sz="2200" dirty="0"/>
              <a:t>dodavatele se </a:t>
            </a:r>
            <a:r>
              <a:rPr lang="cs-CZ" sz="2200" dirty="0" smtClean="0"/>
              <a:t>stane </a:t>
            </a:r>
            <a:r>
              <a:rPr lang="cs-CZ" sz="2200" dirty="0"/>
              <a:t>nedílnou součástí </a:t>
            </a:r>
            <a:r>
              <a:rPr lang="cs-CZ" sz="2200" dirty="0" smtClean="0"/>
              <a:t>smlouvy</a:t>
            </a:r>
            <a:endParaRPr lang="cs-CZ" sz="2200" dirty="0"/>
          </a:p>
          <a:p>
            <a:r>
              <a:rPr lang="cs-CZ" sz="2200" dirty="0" smtClean="0"/>
              <a:t>Preference </a:t>
            </a:r>
            <a:r>
              <a:rPr lang="cs-CZ" sz="2200" dirty="0"/>
              <a:t>zadavatele</a:t>
            </a:r>
          </a:p>
          <a:p>
            <a:r>
              <a:rPr lang="cs-CZ" sz="2200" dirty="0" smtClean="0"/>
              <a:t>Nejlépe </a:t>
            </a:r>
            <a:r>
              <a:rPr lang="cs-CZ" sz="2200" dirty="0"/>
              <a:t>bude hodnocena </a:t>
            </a:r>
            <a:r>
              <a:rPr lang="cs-CZ" sz="2200" dirty="0" smtClean="0"/>
              <a:t>koncepce, </a:t>
            </a:r>
            <a:r>
              <a:rPr lang="cs-CZ" sz="2200" dirty="0"/>
              <a:t>která povede k maximálnímu naplnění účelu veřejné zakázky dle </a:t>
            </a:r>
            <a:r>
              <a:rPr lang="cs-CZ" sz="2200" dirty="0" smtClean="0"/>
              <a:t>předlohy </a:t>
            </a:r>
            <a:r>
              <a:rPr lang="cs-CZ" sz="2200" dirty="0"/>
              <a:t>smlouvy na </a:t>
            </a:r>
            <a:r>
              <a:rPr lang="cs-CZ" sz="2200" dirty="0" smtClean="0"/>
              <a:t>VZ</a:t>
            </a:r>
          </a:p>
          <a:p>
            <a:r>
              <a:rPr lang="cs-CZ" sz="2200" dirty="0" smtClean="0"/>
              <a:t>Pro dosažení maximálního počtu bodů </a:t>
            </a:r>
            <a:r>
              <a:rPr lang="cs-CZ" sz="2200" dirty="0"/>
              <a:t>musí </a:t>
            </a:r>
            <a:r>
              <a:rPr lang="cs-CZ" sz="2200" dirty="0" smtClean="0"/>
              <a:t>koncepce obsahovat </a:t>
            </a:r>
            <a:r>
              <a:rPr lang="cs-CZ" sz="2200" dirty="0"/>
              <a:t>stručný, ale výstižný popis </a:t>
            </a:r>
            <a:r>
              <a:rPr lang="cs-CZ" sz="2200" dirty="0" smtClean="0"/>
              <a:t>témat uvedených </a:t>
            </a:r>
            <a:r>
              <a:rPr lang="cs-CZ" sz="2200" dirty="0"/>
              <a:t>ve formuláři </a:t>
            </a:r>
            <a:r>
              <a:rPr lang="cs-CZ" sz="2200" dirty="0" smtClean="0"/>
              <a:t>nabídky</a:t>
            </a:r>
            <a:endParaRPr lang="cs-CZ" sz="2200" dirty="0"/>
          </a:p>
          <a:p>
            <a:r>
              <a:rPr lang="cs-CZ" sz="2200" dirty="0" smtClean="0"/>
              <a:t>Maximální </a:t>
            </a:r>
            <a:r>
              <a:rPr lang="cs-CZ" sz="2200" dirty="0"/>
              <a:t>rozsah </a:t>
            </a:r>
            <a:r>
              <a:rPr lang="cs-CZ" sz="2200" dirty="0" smtClean="0"/>
              <a:t>koncepce je </a:t>
            </a:r>
            <a:r>
              <a:rPr lang="cs-CZ" sz="2200" dirty="0"/>
              <a:t>uveden ve formuláři </a:t>
            </a:r>
            <a:r>
              <a:rPr lang="cs-CZ" sz="2200" dirty="0" smtClean="0"/>
              <a:t>nabídky</a:t>
            </a:r>
            <a:endParaRPr lang="cs-CZ" sz="2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smtClean="0"/>
              <a:t>Bratislava - Best Value, 7. 11. 2017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83659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79893"/>
            <a:ext cx="8086635" cy="436145"/>
          </a:xfrm>
        </p:spPr>
        <p:txBody>
          <a:bodyPr/>
          <a:lstStyle/>
          <a:p>
            <a:r>
              <a:rPr lang="cs-CZ" dirty="0" smtClean="0"/>
              <a:t>Hodnocení týmu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14732"/>
            <a:ext cx="8082321" cy="4717781"/>
          </a:xfrm>
        </p:spPr>
        <p:txBody>
          <a:bodyPr/>
          <a:lstStyle/>
          <a:p>
            <a:r>
              <a:rPr lang="cs-CZ" sz="2000" dirty="0" smtClean="0"/>
              <a:t>Hodnoceny </a:t>
            </a:r>
            <a:r>
              <a:rPr lang="cs-CZ" sz="2000" dirty="0"/>
              <a:t>zkušenosti TDI a Zástupce </a:t>
            </a:r>
            <a:r>
              <a:rPr lang="cs-CZ" sz="2000" dirty="0" smtClean="0"/>
              <a:t>TDI</a:t>
            </a:r>
          </a:p>
          <a:p>
            <a:r>
              <a:rPr lang="cs-CZ" sz="2000" dirty="0" smtClean="0"/>
              <a:t>Dodavatelé popíší takové zkušenosti TDI a Zástupce TDI z dříve </a:t>
            </a:r>
            <a:r>
              <a:rPr lang="cs-CZ" sz="2000" dirty="0"/>
              <a:t>realizovaných </a:t>
            </a:r>
            <a:r>
              <a:rPr lang="cs-CZ" sz="2000" dirty="0" smtClean="0"/>
              <a:t>projektů, které budou nejpřínosnější </a:t>
            </a:r>
            <a:r>
              <a:rPr lang="cs-CZ" sz="2000" dirty="0"/>
              <a:t>a zároveň aplikovatelné ve vztahu k poskytování </a:t>
            </a:r>
            <a:r>
              <a:rPr lang="cs-CZ" sz="2000" dirty="0" smtClean="0"/>
              <a:t>služeb </a:t>
            </a:r>
            <a:r>
              <a:rPr lang="cs-CZ" sz="2000" dirty="0"/>
              <a:t>při </a:t>
            </a:r>
            <a:r>
              <a:rPr lang="cs-CZ" sz="2000" dirty="0" smtClean="0"/>
              <a:t>výstavbě SIMU</a:t>
            </a:r>
          </a:p>
          <a:p>
            <a:r>
              <a:rPr lang="cs-CZ" sz="2000" dirty="0"/>
              <a:t>Preference zadavatele</a:t>
            </a:r>
          </a:p>
          <a:p>
            <a:r>
              <a:rPr lang="cs-CZ" sz="2000" dirty="0" smtClean="0"/>
              <a:t>Nejlépe </a:t>
            </a:r>
            <a:r>
              <a:rPr lang="cs-CZ" sz="2000" dirty="0"/>
              <a:t>budou hodnoceny </a:t>
            </a:r>
            <a:r>
              <a:rPr lang="cs-CZ" sz="2000" dirty="0" smtClean="0"/>
              <a:t>zkušenosti </a:t>
            </a:r>
            <a:r>
              <a:rPr lang="cs-CZ" sz="2000" dirty="0"/>
              <a:t>nejlépe </a:t>
            </a:r>
            <a:r>
              <a:rPr lang="cs-CZ" sz="2000" dirty="0" smtClean="0"/>
              <a:t>odpovídající </a:t>
            </a:r>
            <a:r>
              <a:rPr lang="cs-CZ" sz="2000" dirty="0"/>
              <a:t>Výstavbě SIMU, příp. </a:t>
            </a:r>
            <a:r>
              <a:rPr lang="cs-CZ" sz="2000" dirty="0" smtClean="0"/>
              <a:t>náročnější, </a:t>
            </a:r>
            <a:r>
              <a:rPr lang="cs-CZ" sz="2000" dirty="0"/>
              <a:t>a to </a:t>
            </a:r>
            <a:r>
              <a:rPr lang="cs-CZ" sz="2000" dirty="0" smtClean="0"/>
              <a:t>v aspektech uvedených </a:t>
            </a:r>
            <a:r>
              <a:rPr lang="cs-CZ" sz="2000" dirty="0"/>
              <a:t>ve formuláři nabídky, aby přínos </a:t>
            </a:r>
            <a:r>
              <a:rPr lang="cs-CZ" sz="2000" dirty="0" smtClean="0"/>
              <a:t>uvedených </a:t>
            </a:r>
            <a:r>
              <a:rPr lang="cs-CZ" sz="2000" dirty="0"/>
              <a:t>zkušeností vedl k maximálnímu naplnění účelu </a:t>
            </a:r>
            <a:r>
              <a:rPr lang="cs-CZ" sz="2000" dirty="0" smtClean="0"/>
              <a:t>VZ dle smlouvy</a:t>
            </a:r>
            <a:endParaRPr lang="cs-CZ" sz="2000" dirty="0"/>
          </a:p>
          <a:p>
            <a:r>
              <a:rPr lang="cs-CZ" sz="2000" dirty="0" smtClean="0"/>
              <a:t>Pro dosažení maximálního počtu bodů </a:t>
            </a:r>
            <a:r>
              <a:rPr lang="cs-CZ" sz="2000" dirty="0"/>
              <a:t>musí portfolio zkušeností TDI a Zástupce TDI obsahovat </a:t>
            </a:r>
            <a:r>
              <a:rPr lang="cs-CZ" sz="2000" dirty="0" smtClean="0"/>
              <a:t>stručný a </a:t>
            </a:r>
            <a:r>
              <a:rPr lang="cs-CZ" sz="2000" dirty="0"/>
              <a:t>výstižný popis 5 zkušeností u </a:t>
            </a:r>
            <a:r>
              <a:rPr lang="cs-CZ" sz="2000" dirty="0" smtClean="0"/>
              <a:t>obou</a:t>
            </a:r>
            <a:endParaRPr lang="cs-CZ" sz="2000" dirty="0"/>
          </a:p>
          <a:p>
            <a:r>
              <a:rPr lang="cs-CZ" sz="2000" dirty="0" smtClean="0"/>
              <a:t>Maximální </a:t>
            </a:r>
            <a:r>
              <a:rPr lang="cs-CZ" sz="2000" dirty="0"/>
              <a:t>rozsah portfolia zkušeností </a:t>
            </a:r>
            <a:r>
              <a:rPr lang="cs-CZ" sz="2000" dirty="0" smtClean="0"/>
              <a:t>je </a:t>
            </a:r>
            <a:r>
              <a:rPr lang="cs-CZ" sz="2000" dirty="0"/>
              <a:t>uveden ve formuláři </a:t>
            </a:r>
            <a:r>
              <a:rPr lang="cs-CZ" sz="2000" dirty="0" smtClean="0"/>
              <a:t>nabídky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smtClean="0"/>
              <a:t>Bratislava - Best Value, 7. 11. 2017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58430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918505"/>
            <a:ext cx="8086635" cy="427216"/>
          </a:xfrm>
        </p:spPr>
        <p:txBody>
          <a:bodyPr/>
          <a:lstStyle/>
          <a:p>
            <a:r>
              <a:rPr lang="cs-CZ" dirty="0" smtClean="0"/>
              <a:t>Co bylo cílem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3903" y="1629523"/>
            <a:ext cx="8082321" cy="4460725"/>
          </a:xfrm>
        </p:spPr>
        <p:txBody>
          <a:bodyPr/>
          <a:lstStyle/>
          <a:p>
            <a:r>
              <a:rPr lang="cs-CZ" dirty="0"/>
              <a:t>D</a:t>
            </a:r>
            <a:r>
              <a:rPr lang="cs-CZ" dirty="0" smtClean="0"/>
              <a:t>osažení co nejvyšší hodnoty za peníze</a:t>
            </a:r>
          </a:p>
          <a:p>
            <a:r>
              <a:rPr lang="cs-CZ" dirty="0" smtClean="0"/>
              <a:t>Vtažení dodavatele do přípravy nabídky - dialog</a:t>
            </a:r>
          </a:p>
          <a:p>
            <a:r>
              <a:rPr lang="cs-CZ" dirty="0" smtClean="0"/>
              <a:t>Nejlepší řešení znají dodavatelé, ne zadavatel</a:t>
            </a:r>
          </a:p>
          <a:p>
            <a:r>
              <a:rPr lang="cs-CZ" dirty="0" smtClean="0"/>
              <a:t>Prvky subjektivity neznamenají netransparentnost</a:t>
            </a:r>
          </a:p>
          <a:p>
            <a:r>
              <a:rPr lang="cs-CZ" dirty="0" smtClean="0"/>
              <a:t>Hodnotit musí odborníci z oboru - porota</a:t>
            </a:r>
          </a:p>
          <a:p>
            <a:r>
              <a:rPr lang="cs-CZ" dirty="0" smtClean="0"/>
              <a:t>V rámci hodnocení by mělo být možné dodavatele konfrontovat – osobní pohovor</a:t>
            </a:r>
          </a:p>
          <a:p>
            <a:r>
              <a:rPr lang="cs-CZ" dirty="0" smtClean="0"/>
              <a:t>Kvalitativní část nabídky by měla být oddělena od cenové – dvouobálková metoda dle ZZVZ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smtClean="0"/>
              <a:t>Bratislava - Best Value, 7. 11. 2017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74636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883999"/>
            <a:ext cx="8086635" cy="470348"/>
          </a:xfrm>
        </p:spPr>
        <p:txBody>
          <a:bodyPr/>
          <a:lstStyle/>
          <a:p>
            <a:r>
              <a:rPr lang="cs-CZ" dirty="0" smtClean="0"/>
              <a:t>Výsledek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49238"/>
            <a:ext cx="8082321" cy="4683275"/>
          </a:xfrm>
        </p:spPr>
        <p:txBody>
          <a:bodyPr/>
          <a:lstStyle/>
          <a:p>
            <a:r>
              <a:rPr lang="cs-CZ" dirty="0" smtClean="0"/>
              <a:t>Podány 3 nabídky</a:t>
            </a:r>
            <a:endParaRPr lang="cs-CZ" dirty="0"/>
          </a:p>
          <a:p>
            <a:r>
              <a:rPr lang="cs-CZ" dirty="0"/>
              <a:t>Předpokládaná hodnota </a:t>
            </a:r>
            <a:r>
              <a:rPr lang="cs-CZ" dirty="0" smtClean="0"/>
              <a:t>5,4 </a:t>
            </a:r>
            <a:r>
              <a:rPr lang="cs-CZ" dirty="0"/>
              <a:t>mil. Kč</a:t>
            </a:r>
          </a:p>
          <a:p>
            <a:r>
              <a:rPr lang="cs-CZ" dirty="0"/>
              <a:t>Nejnižší cena </a:t>
            </a:r>
            <a:r>
              <a:rPr lang="cs-CZ" dirty="0" smtClean="0"/>
              <a:t>cca 4 </a:t>
            </a:r>
            <a:r>
              <a:rPr lang="cs-CZ" dirty="0"/>
              <a:t>mil. Kč / nejvyšší </a:t>
            </a:r>
            <a:r>
              <a:rPr lang="cs-CZ" dirty="0" smtClean="0"/>
              <a:t>6,2 </a:t>
            </a:r>
            <a:r>
              <a:rPr lang="cs-CZ" dirty="0"/>
              <a:t>mil. </a:t>
            </a:r>
            <a:r>
              <a:rPr lang="cs-CZ" dirty="0" smtClean="0"/>
              <a:t>Kč</a:t>
            </a:r>
          </a:p>
          <a:p>
            <a:r>
              <a:rPr lang="cs-CZ" dirty="0" smtClean="0"/>
              <a:t>Žádná nabídka nebyla vyřazena</a:t>
            </a:r>
          </a:p>
          <a:p>
            <a:r>
              <a:rPr lang="cs-CZ" dirty="0" smtClean="0"/>
              <a:t>Hodnocení provedla „porota“, která se podílela na přípravě hodnotících kritérií</a:t>
            </a:r>
          </a:p>
          <a:p>
            <a:r>
              <a:rPr lang="cs-CZ" dirty="0" smtClean="0"/>
              <a:t>V rámci hodnocení se uskutečnily pohovory s dodavateli</a:t>
            </a:r>
            <a:endParaRPr lang="cs-CZ" dirty="0"/>
          </a:p>
          <a:p>
            <a:r>
              <a:rPr lang="cs-CZ" dirty="0"/>
              <a:t>Vybrána nabídka s </a:t>
            </a:r>
            <a:r>
              <a:rPr lang="cs-CZ" dirty="0" smtClean="0"/>
              <a:t>nejvyšší cenou</a:t>
            </a:r>
          </a:p>
          <a:p>
            <a:r>
              <a:rPr lang="cs-CZ" dirty="0" smtClean="0"/>
              <a:t>Bylo dosaženo nejlepší hodnoty za peníze?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smtClean="0"/>
              <a:t>Bratislava - Best Value, 7. 11. 2017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13155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1014" y="858839"/>
            <a:ext cx="8086635" cy="531811"/>
          </a:xfrm>
        </p:spPr>
        <p:txBody>
          <a:bodyPr/>
          <a:lstStyle/>
          <a:p>
            <a:r>
              <a:rPr lang="cs-CZ" dirty="0" smtClean="0"/>
              <a:t>Zhodnocení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7691" y="1698737"/>
            <a:ext cx="8082321" cy="4489412"/>
          </a:xfrm>
        </p:spPr>
        <p:txBody>
          <a:bodyPr/>
          <a:lstStyle/>
          <a:p>
            <a:r>
              <a:rPr lang="cs-CZ" dirty="0" smtClean="0"/>
              <a:t>Klady</a:t>
            </a:r>
          </a:p>
          <a:p>
            <a:pPr lvl="1"/>
            <a:r>
              <a:rPr lang="cs-CZ" sz="2000" dirty="0" smtClean="0"/>
              <a:t>Dodavatelé </a:t>
            </a:r>
            <a:r>
              <a:rPr lang="cs-CZ" sz="2000" dirty="0"/>
              <a:t>měli možnost projevit kvalitu</a:t>
            </a:r>
          </a:p>
          <a:p>
            <a:pPr lvl="1"/>
            <a:r>
              <a:rPr lang="cs-CZ" sz="2000" dirty="0" smtClean="0"/>
              <a:t>Kvalita </a:t>
            </a:r>
            <a:r>
              <a:rPr lang="cs-CZ" sz="2000" dirty="0"/>
              <a:t>ovlivnila pořadí nabídek</a:t>
            </a:r>
          </a:p>
          <a:p>
            <a:pPr lvl="1"/>
            <a:r>
              <a:rPr lang="cs-CZ" sz="2000" dirty="0" smtClean="0"/>
              <a:t>Možnost </a:t>
            </a:r>
            <a:r>
              <a:rPr lang="cs-CZ" sz="2000" dirty="0"/>
              <a:t>přímé interakce díky </a:t>
            </a:r>
            <a:r>
              <a:rPr lang="cs-CZ" sz="2000" dirty="0" smtClean="0"/>
              <a:t>pohovorům</a:t>
            </a:r>
          </a:p>
          <a:p>
            <a:r>
              <a:rPr lang="cs-CZ" dirty="0" smtClean="0"/>
              <a:t>Zápory</a:t>
            </a:r>
          </a:p>
          <a:p>
            <a:pPr lvl="1"/>
            <a:r>
              <a:rPr lang="cs-CZ" sz="2000" dirty="0" smtClean="0"/>
              <a:t>Náročnost </a:t>
            </a:r>
            <a:r>
              <a:rPr lang="cs-CZ" sz="2000" dirty="0"/>
              <a:t>přípravy </a:t>
            </a:r>
          </a:p>
          <a:p>
            <a:pPr lvl="1"/>
            <a:r>
              <a:rPr lang="cs-CZ" sz="2000" dirty="0" smtClean="0"/>
              <a:t>Nelze </a:t>
            </a:r>
            <a:r>
              <a:rPr lang="cs-CZ" sz="2000" dirty="0"/>
              <a:t>použít opakovaně</a:t>
            </a:r>
          </a:p>
          <a:p>
            <a:pPr lvl="1"/>
            <a:r>
              <a:rPr lang="cs-CZ" sz="2000" dirty="0" smtClean="0"/>
              <a:t>Náročnost </a:t>
            </a:r>
            <a:r>
              <a:rPr lang="cs-CZ" sz="2000" dirty="0"/>
              <a:t>hodnocení – věcná i časová</a:t>
            </a:r>
          </a:p>
          <a:p>
            <a:pPr lvl="1"/>
            <a:r>
              <a:rPr lang="cs-CZ" sz="2000" dirty="0" smtClean="0"/>
              <a:t>Velké </a:t>
            </a:r>
            <a:r>
              <a:rPr lang="cs-CZ" sz="2000" dirty="0"/>
              <a:t>riziko napadení neúspěšnými dodavateli</a:t>
            </a:r>
          </a:p>
          <a:p>
            <a:pPr lvl="1"/>
            <a:endParaRPr lang="cs-CZ" sz="2000" dirty="0" smtClean="0"/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smtClean="0"/>
              <a:t>Bratislava - Best Value, 7. 11. 2017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2915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b="1" dirty="0" smtClean="0"/>
              <a:t>Děkuji </a:t>
            </a:r>
            <a:r>
              <a:rPr lang="cs-CZ" b="1" dirty="0"/>
              <a:t>za pozornost</a:t>
            </a:r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dirty="0"/>
              <a:t>Martin Hadaš</a:t>
            </a:r>
          </a:p>
          <a:p>
            <a:pPr marL="0" indent="0" algn="ctr">
              <a:buNone/>
            </a:pPr>
            <a:r>
              <a:rPr lang="cs-CZ" dirty="0"/>
              <a:t>Email: </a:t>
            </a:r>
            <a:r>
              <a:rPr lang="cs-CZ" dirty="0" err="1">
                <a:hlinkClick r:id="rId2"/>
              </a:rPr>
              <a:t>hadas</a:t>
            </a:r>
            <a:r>
              <a:rPr lang="en-US" dirty="0">
                <a:hlinkClick r:id="rId2"/>
              </a:rPr>
              <a:t>@</a:t>
            </a:r>
            <a:r>
              <a:rPr lang="cs-CZ" dirty="0" smtClean="0">
                <a:hlinkClick r:id="rId2"/>
              </a:rPr>
              <a:t>rect.muni.cz</a:t>
            </a:r>
            <a:r>
              <a:rPr lang="cs-CZ" dirty="0" smtClean="0"/>
              <a:t> </a:t>
            </a:r>
          </a:p>
          <a:p>
            <a:pPr marL="0" indent="0" algn="ctr">
              <a:buNone/>
            </a:pPr>
            <a:r>
              <a:rPr lang="cs-CZ" dirty="0"/>
              <a:t>M</a:t>
            </a:r>
            <a:r>
              <a:rPr lang="cs-CZ" dirty="0" smtClean="0"/>
              <a:t>obil: 725 829 347 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smtClean="0"/>
              <a:t>Bratislava - Best Value, 7. 11. 2017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1702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8215" y="879893"/>
            <a:ext cx="8086635" cy="522409"/>
          </a:xfrm>
        </p:spPr>
        <p:txBody>
          <a:bodyPr/>
          <a:lstStyle/>
          <a:p>
            <a:r>
              <a:rPr lang="cs-CZ" dirty="0"/>
              <a:t>Zpráva Evropské komise Single Market Scoreboard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8215" y="1458882"/>
            <a:ext cx="8081962" cy="1936033"/>
          </a:xfrm>
          <a:prstGeom prst="rect">
            <a:avLst/>
          </a:prstGeom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smtClean="0"/>
              <a:t>Bratislava - Best Value, 7. 11. 2017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3525" y="3519577"/>
            <a:ext cx="4848046" cy="281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889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888520"/>
            <a:ext cx="8086635" cy="418892"/>
          </a:xfrm>
        </p:spPr>
        <p:txBody>
          <a:bodyPr/>
          <a:lstStyle/>
          <a:p>
            <a:r>
              <a:rPr lang="cs-CZ" dirty="0" smtClean="0"/>
              <a:t>Zpráva Evropské komise Single Market Scoreboard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66492"/>
            <a:ext cx="8082321" cy="4917056"/>
          </a:xfrm>
        </p:spPr>
        <p:txBody>
          <a:bodyPr/>
          <a:lstStyle/>
          <a:p>
            <a:r>
              <a:rPr lang="en-US" dirty="0"/>
              <a:t>The following indicators show how different EU countries are performing on key aspects of public </a:t>
            </a:r>
            <a:r>
              <a:rPr lang="en-US" dirty="0" smtClean="0"/>
              <a:t>procurement</a:t>
            </a:r>
            <a:endParaRPr lang="en-US" dirty="0"/>
          </a:p>
          <a:p>
            <a:r>
              <a:rPr lang="en-US" dirty="0"/>
              <a:t>Although these indicators provide only a simplified picture, they still highlight basic aspects of countries’ procurement </a:t>
            </a:r>
            <a:r>
              <a:rPr lang="en-US" dirty="0" smtClean="0"/>
              <a:t>markets </a:t>
            </a:r>
            <a:endParaRPr lang="en-US" dirty="0"/>
          </a:p>
          <a:p>
            <a:r>
              <a:rPr lang="en-US" dirty="0"/>
              <a:t>All indicators are based on notices published in the Tenders Electronic Daily (TED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ec.europa.eu/internal_market/scoreboard/performance_per_policy_area/public_procurement/index_en.htm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smtClean="0"/>
              <a:t>Bratislava - Best Value, 7. 11. 2017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93528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84000"/>
            <a:ext cx="8086635" cy="539359"/>
          </a:xfrm>
        </p:spPr>
        <p:txBody>
          <a:bodyPr/>
          <a:lstStyle/>
          <a:p>
            <a:r>
              <a:rPr lang="cs-CZ" dirty="0" smtClean="0"/>
              <a:t>Zpráva EK - hodnotící kritéria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3903" y="1778479"/>
            <a:ext cx="8082321" cy="4320396"/>
          </a:xfrm>
        </p:spPr>
        <p:txBody>
          <a:bodyPr/>
          <a:lstStyle/>
          <a:p>
            <a:r>
              <a:rPr lang="cs-CZ" b="1" dirty="0" err="1"/>
              <a:t>Indicator</a:t>
            </a:r>
            <a:r>
              <a:rPr lang="cs-CZ" b="1" dirty="0"/>
              <a:t> [5]: </a:t>
            </a:r>
            <a:r>
              <a:rPr lang="cs-CZ" b="1" dirty="0" err="1"/>
              <a:t>Award</a:t>
            </a:r>
            <a:r>
              <a:rPr lang="cs-CZ" b="1" dirty="0"/>
              <a:t> </a:t>
            </a:r>
            <a:r>
              <a:rPr lang="cs-CZ" b="1" dirty="0" err="1"/>
              <a:t>Criteria</a:t>
            </a:r>
            <a:r>
              <a:rPr lang="cs-CZ" b="1" dirty="0"/>
              <a:t> </a:t>
            </a:r>
            <a:endParaRPr lang="cs-CZ" dirty="0"/>
          </a:p>
          <a:p>
            <a:r>
              <a:rPr lang="en-US" dirty="0"/>
              <a:t>This indicator shows </a:t>
            </a:r>
            <a:r>
              <a:rPr lang="en-US" b="1" dirty="0"/>
              <a:t>how public buyers choose the companies they award contracts to</a:t>
            </a:r>
            <a:r>
              <a:rPr lang="en-US" dirty="0"/>
              <a:t>. In particular, this indicator measures whether they decide based on price alone, or if they also take quality into account. </a:t>
            </a:r>
          </a:p>
          <a:p>
            <a:r>
              <a:rPr lang="en-US" dirty="0"/>
              <a:t>While the choice of criteria depends on what is being purchased, over-reliance on price suggests better criteria could have been used – and thus a better purchase made. The "Award Criteria" indicator measures the proportion of procedures which were awarded only on the basis of lowest price.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smtClean="0"/>
              <a:t>Bratislava - Best Value, 7. 11. 2017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20388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461721"/>
          </a:xfrm>
        </p:spPr>
        <p:txBody>
          <a:bodyPr/>
          <a:lstStyle/>
          <a:p>
            <a:r>
              <a:rPr lang="cs-CZ" dirty="0" smtClean="0"/>
              <a:t>Zpráva EK - hodnotící kritéria 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9588" y="1958196"/>
            <a:ext cx="8081962" cy="4123427"/>
          </a:xfrm>
          <a:prstGeom prst="rect">
            <a:avLst/>
          </a:prstGeom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smtClean="0"/>
              <a:t>Bratislava - Best Value, 7. 11. 2017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998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01075"/>
            <a:ext cx="8086635" cy="647700"/>
          </a:xfrm>
        </p:spPr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Hodnocení nabídek dle ZZVZ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4840" y="1634254"/>
            <a:ext cx="8082321" cy="4751797"/>
          </a:xfrm>
        </p:spPr>
        <p:txBody>
          <a:bodyPr/>
          <a:lstStyle/>
          <a:p>
            <a:r>
              <a:rPr lang="cs-CZ" sz="2200" b="1" dirty="0" smtClean="0"/>
              <a:t>ZZVZ: § 114</a:t>
            </a:r>
          </a:p>
          <a:p>
            <a:r>
              <a:rPr lang="cs-CZ" sz="2200" dirty="0" smtClean="0"/>
              <a:t>Zadavatel vyhodnotí nabídky dle ekonomické výhodnosti.</a:t>
            </a:r>
          </a:p>
          <a:p>
            <a:r>
              <a:rPr lang="cs-CZ" sz="2200" b="1" dirty="0" smtClean="0"/>
              <a:t>Ekonomická výhodnost je:</a:t>
            </a:r>
          </a:p>
          <a:p>
            <a:pPr lvl="1"/>
            <a:r>
              <a:rPr lang="cs-CZ" sz="2000" dirty="0" smtClean="0"/>
              <a:t>Nejvýhodnější poměr ceny a kvality,</a:t>
            </a:r>
          </a:p>
          <a:p>
            <a:pPr lvl="1"/>
            <a:r>
              <a:rPr lang="cs-CZ" sz="2000" dirty="0" smtClean="0"/>
              <a:t>Nejvýhodnější poměr nákladů životního cyklu a kvality,</a:t>
            </a:r>
          </a:p>
          <a:p>
            <a:pPr lvl="1"/>
            <a:r>
              <a:rPr lang="cs-CZ" sz="2000" dirty="0" smtClean="0"/>
              <a:t>Nejnižší nabídková cena, nebo</a:t>
            </a:r>
          </a:p>
          <a:p>
            <a:pPr lvl="1"/>
            <a:r>
              <a:rPr lang="cs-CZ" sz="2000" dirty="0" smtClean="0"/>
              <a:t>Nejnižší náklady životního cyklu.</a:t>
            </a:r>
          </a:p>
          <a:p>
            <a:r>
              <a:rPr lang="cs-CZ" sz="2200" b="1" dirty="0" smtClean="0"/>
              <a:t>Nejnižší nabídkovou cenu nelze použít:</a:t>
            </a:r>
          </a:p>
          <a:p>
            <a:pPr lvl="1"/>
            <a:r>
              <a:rPr lang="cs-CZ" sz="2000" dirty="0" smtClean="0"/>
              <a:t>Řízení se soutěžním dialogem nebo řízení o inovačním partnerství,</a:t>
            </a:r>
          </a:p>
          <a:p>
            <a:pPr lvl="1"/>
            <a:r>
              <a:rPr lang="cs-CZ" sz="2000" dirty="0"/>
              <a:t>V</a:t>
            </a:r>
            <a:r>
              <a:rPr lang="cs-CZ" sz="2000" dirty="0" smtClean="0"/>
              <a:t>ymezené VZ na služby (intelektuální, zdravotní, sociální).</a:t>
            </a:r>
          </a:p>
          <a:p>
            <a:r>
              <a:rPr lang="cs-CZ" sz="2200" dirty="0"/>
              <a:t>Zásadní, nebo pouze formulační </a:t>
            </a:r>
            <a:r>
              <a:rPr lang="cs-CZ" sz="2200" dirty="0" smtClean="0"/>
              <a:t>změna oproti ZVZ?</a:t>
            </a:r>
            <a:endParaRPr lang="cs-CZ" sz="22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smtClean="0"/>
              <a:t>Bratislava - Best Value, 7. 11. 2017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9200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5201" y="663677"/>
            <a:ext cx="8086635" cy="740852"/>
          </a:xfrm>
        </p:spPr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sz="2000" dirty="0">
                <a:solidFill>
                  <a:srgbClr val="002060"/>
                </a:solidFill>
              </a:rPr>
              <a:t>Hodnocení organizace, kvalifikace a zkušeností realizačního týmu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01519"/>
            <a:ext cx="8082321" cy="4855035"/>
          </a:xfrm>
        </p:spPr>
        <p:txBody>
          <a:bodyPr/>
          <a:lstStyle/>
          <a:p>
            <a:r>
              <a:rPr lang="cs-CZ" sz="2200" dirty="0" smtClean="0"/>
              <a:t>„</a:t>
            </a:r>
            <a:r>
              <a:rPr lang="cs-CZ" dirty="0" smtClean="0"/>
              <a:t>Generální projektant Komplexního simulačního centra MU“</a:t>
            </a:r>
          </a:p>
          <a:p>
            <a:r>
              <a:rPr lang="cs-CZ" dirty="0"/>
              <a:t>ZD: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zakazky.muni.cz/contract_display_3527.html</a:t>
            </a:r>
            <a:r>
              <a:rPr lang="cs-CZ" dirty="0" smtClean="0"/>
              <a:t> </a:t>
            </a:r>
          </a:p>
          <a:p>
            <a:r>
              <a:rPr lang="cs-CZ" dirty="0" smtClean="0"/>
              <a:t>Podané </a:t>
            </a:r>
            <a:r>
              <a:rPr lang="cs-CZ" dirty="0"/>
              <a:t>nabídky budou hodnoceny podle </a:t>
            </a:r>
            <a:r>
              <a:rPr lang="cs-CZ" dirty="0" smtClean="0"/>
              <a:t>kritéria </a:t>
            </a:r>
            <a:r>
              <a:rPr lang="cs-CZ" dirty="0"/>
              <a:t>ekonomické výhodnosti </a:t>
            </a:r>
            <a:r>
              <a:rPr lang="cs-CZ" dirty="0" smtClean="0"/>
              <a:t>nabídky</a:t>
            </a:r>
            <a:endParaRPr lang="cs-CZ" dirty="0"/>
          </a:p>
          <a:p>
            <a:r>
              <a:rPr lang="cs-CZ" dirty="0"/>
              <a:t>Dílčí hodnotící kritérium	</a:t>
            </a:r>
            <a:r>
              <a:rPr lang="cs-CZ" dirty="0" smtClean="0"/>
              <a:t>				Váha </a:t>
            </a:r>
            <a:endParaRPr lang="cs-CZ" dirty="0"/>
          </a:p>
          <a:p>
            <a:r>
              <a:rPr lang="cs-CZ" dirty="0"/>
              <a:t>Nabídková cena	</a:t>
            </a:r>
            <a:r>
              <a:rPr lang="cs-CZ" dirty="0" smtClean="0"/>
              <a:t>			</a:t>
            </a:r>
            <a:r>
              <a:rPr lang="cs-CZ" dirty="0"/>
              <a:t>	</a:t>
            </a:r>
            <a:r>
              <a:rPr lang="cs-CZ" dirty="0" smtClean="0"/>
              <a:t>	70 </a:t>
            </a:r>
            <a:r>
              <a:rPr lang="cs-CZ" dirty="0"/>
              <a:t>%</a:t>
            </a:r>
          </a:p>
          <a:p>
            <a:r>
              <a:rPr lang="cs-CZ" dirty="0"/>
              <a:t>Zkušenosti osob zapojených do realizace </a:t>
            </a:r>
            <a:r>
              <a:rPr lang="cs-CZ" dirty="0" smtClean="0"/>
              <a:t>VZ		30 %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smtClean="0"/>
              <a:t>Bratislava - Best Value, 7. 11. 2017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500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712" y="832713"/>
            <a:ext cx="8086635" cy="469226"/>
          </a:xfrm>
        </p:spPr>
        <p:txBody>
          <a:bodyPr/>
          <a:lstStyle/>
          <a:p>
            <a:r>
              <a:rPr lang="cs-CZ" sz="2000" dirty="0" smtClean="0">
                <a:solidFill>
                  <a:srgbClr val="002060"/>
                </a:solidFill>
              </a:rPr>
              <a:t>Hodnocení </a:t>
            </a:r>
            <a:r>
              <a:rPr lang="cs-CZ" sz="2000" dirty="0">
                <a:solidFill>
                  <a:srgbClr val="002060"/>
                </a:solidFill>
              </a:rPr>
              <a:t>organizace, kvalifikace a zkušeností realizačního týmu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712" y="1423358"/>
            <a:ext cx="8082321" cy="4825042"/>
          </a:xfrm>
        </p:spPr>
        <p:txBody>
          <a:bodyPr/>
          <a:lstStyle/>
          <a:p>
            <a:r>
              <a:rPr lang="cs-CZ" dirty="0" smtClean="0"/>
              <a:t>Podáno 11 nabídek</a:t>
            </a:r>
          </a:p>
          <a:p>
            <a:r>
              <a:rPr lang="cs-CZ" dirty="0" smtClean="0"/>
              <a:t>Předpokládaná hodnota 16,3 mil. Kč</a:t>
            </a:r>
          </a:p>
          <a:p>
            <a:r>
              <a:rPr lang="cs-CZ" dirty="0" smtClean="0"/>
              <a:t>Nejnižší cena 6,2 mil. Kč / nejvyšší 13,45 mil. Kč</a:t>
            </a:r>
          </a:p>
          <a:p>
            <a:r>
              <a:rPr lang="cs-CZ" dirty="0" smtClean="0"/>
              <a:t>Plný počet hodnocených zkušeností v 7 nabídkách</a:t>
            </a:r>
          </a:p>
          <a:p>
            <a:r>
              <a:rPr lang="cs-CZ" dirty="0" smtClean="0"/>
              <a:t>7 nabídek vyřazeno pro neprokázání kvalifikace</a:t>
            </a:r>
          </a:p>
          <a:p>
            <a:r>
              <a:rPr lang="cs-CZ" dirty="0" smtClean="0"/>
              <a:t>Hodnoceny 4 nabídky</a:t>
            </a:r>
          </a:p>
          <a:p>
            <a:r>
              <a:rPr lang="cs-CZ" dirty="0" smtClean="0"/>
              <a:t>Nejnižší hodnocená cena 6,2 mil. / nejvyšší 8,75 mil. Kč</a:t>
            </a:r>
          </a:p>
          <a:p>
            <a:r>
              <a:rPr lang="cs-CZ" dirty="0" smtClean="0"/>
              <a:t>Vítězná nabídka - 38 % předpokládané hodnoty</a:t>
            </a:r>
          </a:p>
          <a:p>
            <a:r>
              <a:rPr lang="cs-CZ" dirty="0" smtClean="0"/>
              <a:t>Mělo kritérium Zkušenosti realizačního týmu dostatečný vliv na výsledek hodnocení?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smtClean="0"/>
              <a:t>Bratislava - Best Value, 7. 11. 2017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43280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948906"/>
            <a:ext cx="8086635" cy="513782"/>
          </a:xfrm>
        </p:spPr>
        <p:txBody>
          <a:bodyPr/>
          <a:lstStyle/>
          <a:p>
            <a:r>
              <a:rPr lang="cs-CZ" dirty="0" smtClean="0"/>
              <a:t>Kvalitativní hodnocení – Koncepce a Tým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44128"/>
            <a:ext cx="8082321" cy="4588385"/>
          </a:xfrm>
        </p:spPr>
        <p:txBody>
          <a:bodyPr/>
          <a:lstStyle/>
          <a:p>
            <a:r>
              <a:rPr lang="cs-CZ" sz="2200" dirty="0"/>
              <a:t>Technický dozor investora pro Komplexní simulační centrum </a:t>
            </a:r>
            <a:r>
              <a:rPr lang="cs-CZ" sz="2200" dirty="0" smtClean="0"/>
              <a:t>MU</a:t>
            </a:r>
          </a:p>
          <a:p>
            <a:r>
              <a:rPr lang="cs-CZ" sz="2200" dirty="0"/>
              <a:t>ZD: </a:t>
            </a:r>
            <a:r>
              <a:rPr lang="cs-CZ" sz="2200" dirty="0">
                <a:hlinkClick r:id="rId2"/>
              </a:rPr>
              <a:t>https://</a:t>
            </a:r>
            <a:r>
              <a:rPr lang="cs-CZ" sz="2200" dirty="0" smtClean="0">
                <a:hlinkClick r:id="rId2"/>
              </a:rPr>
              <a:t>zakazky.muni.cz/contract_display_4405.html</a:t>
            </a:r>
            <a:r>
              <a:rPr lang="cs-CZ" sz="2200" dirty="0" smtClean="0"/>
              <a:t> </a:t>
            </a:r>
          </a:p>
          <a:p>
            <a:r>
              <a:rPr lang="cs-CZ" sz="2200" dirty="0"/>
              <a:t>Nabídky hodnoceny dle ekonomické výhodnosti 	</a:t>
            </a:r>
          </a:p>
          <a:p>
            <a:r>
              <a:rPr lang="cs-CZ" sz="2200" dirty="0"/>
              <a:t>Odměna 	</a:t>
            </a:r>
            <a:r>
              <a:rPr lang="cs-CZ" sz="2200" dirty="0" smtClean="0"/>
              <a:t>				40 </a:t>
            </a:r>
            <a:r>
              <a:rPr lang="cs-CZ" sz="2200" dirty="0"/>
              <a:t>% 	</a:t>
            </a:r>
          </a:p>
          <a:p>
            <a:r>
              <a:rPr lang="cs-CZ" sz="2200" dirty="0"/>
              <a:t>Koncepce poskytování Služeb 	</a:t>
            </a:r>
            <a:r>
              <a:rPr lang="cs-CZ" sz="2200" dirty="0" smtClean="0"/>
              <a:t>	30 </a:t>
            </a:r>
            <a:r>
              <a:rPr lang="cs-CZ" sz="2200" dirty="0"/>
              <a:t>% 	</a:t>
            </a:r>
          </a:p>
          <a:p>
            <a:r>
              <a:rPr lang="cs-CZ" sz="2200" dirty="0"/>
              <a:t>Zkušenosti členů Realizačního týmu 	30 % </a:t>
            </a:r>
            <a:endParaRPr lang="cs-CZ" sz="2200" dirty="0" smtClean="0"/>
          </a:p>
          <a:p>
            <a:r>
              <a:rPr lang="cs-CZ" sz="2200" dirty="0" smtClean="0"/>
              <a:t>Kvalita nabídek hodnocena dle přístupu k realizaci VZ a složení týmu</a:t>
            </a:r>
          </a:p>
          <a:p>
            <a:r>
              <a:rPr lang="cs-CZ" sz="2200" dirty="0" smtClean="0"/>
              <a:t>Nejlepší nabídka </a:t>
            </a:r>
            <a:r>
              <a:rPr lang="cs-CZ" sz="2200" dirty="0"/>
              <a:t>povede k maximálnímu naplnění účelu veřejné zakázky </a:t>
            </a:r>
            <a:r>
              <a:rPr lang="cs-CZ" sz="2200" dirty="0" smtClean="0"/>
              <a:t>vyjádřenému ve smlouvě </a:t>
            </a:r>
            <a:r>
              <a:rPr lang="cs-CZ" sz="2200" dirty="0"/>
              <a:t>na </a:t>
            </a:r>
            <a:r>
              <a:rPr lang="cs-CZ" sz="2200" dirty="0" smtClean="0"/>
              <a:t>realizaci VZ</a:t>
            </a:r>
            <a:endParaRPr lang="cs-CZ" sz="2200" dirty="0"/>
          </a:p>
          <a:p>
            <a:pPr marL="0" indent="0">
              <a:buNone/>
            </a:pPr>
            <a:endParaRPr lang="cs-CZ" sz="20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smtClean="0"/>
              <a:t>Bratislava - Best Value, 7. 11. 2017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6601310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Hodnoceni_nejen_Cena_5_10_2016</Template>
  <TotalTime>257</TotalTime>
  <Words>885</Words>
  <Application>Microsoft Office PowerPoint</Application>
  <PresentationFormat>Předvádění na obrazovce (4:3)</PresentationFormat>
  <Paragraphs>128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Prezentace_MU_CZ</vt:lpstr>
      <vt:lpstr>Hodnocení nejen na cenu – praktické zkušenosti</vt:lpstr>
      <vt:lpstr>Zpráva Evropské komise Single Market Scoreboard</vt:lpstr>
      <vt:lpstr>Zpráva Evropské komise Single Market Scoreboard</vt:lpstr>
      <vt:lpstr>Zpráva EK - hodnotící kritéria</vt:lpstr>
      <vt:lpstr>Zpráva EK - hodnotící kritéria </vt:lpstr>
      <vt:lpstr>Hodnocení nabídek dle ZZVZ</vt:lpstr>
      <vt:lpstr> Hodnocení organizace, kvalifikace a zkušeností realizačního týmu</vt:lpstr>
      <vt:lpstr>Hodnocení organizace, kvalifikace a zkušeností realizačního týmu</vt:lpstr>
      <vt:lpstr>Kvalitativní hodnocení – Koncepce a Tým</vt:lpstr>
      <vt:lpstr>Hodnocení koncepce</vt:lpstr>
      <vt:lpstr>Hodnocení týmu</vt:lpstr>
      <vt:lpstr>Co bylo cílem</vt:lpstr>
      <vt:lpstr>Výsledek</vt:lpstr>
      <vt:lpstr>Zhodnocení</vt:lpstr>
      <vt:lpstr>Prezentace aplikace PowerPoint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hodnotit nabídky nejen na cenu</dc:title>
  <dc:creator>Hadas</dc:creator>
  <cp:lastModifiedBy>Hadas</cp:lastModifiedBy>
  <cp:revision>26</cp:revision>
  <cp:lastPrinted>1601-01-01T00:00:00Z</cp:lastPrinted>
  <dcterms:created xsi:type="dcterms:W3CDTF">2017-01-16T14:54:07Z</dcterms:created>
  <dcterms:modified xsi:type="dcterms:W3CDTF">2017-11-07T06:18:16Z</dcterms:modified>
</cp:coreProperties>
</file>